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56" r:id="rId2"/>
    <p:sldId id="257" r:id="rId3"/>
    <p:sldId id="258" r:id="rId4"/>
    <p:sldId id="291" r:id="rId5"/>
    <p:sldId id="261" r:id="rId6"/>
    <p:sldId id="285" r:id="rId7"/>
    <p:sldId id="286" r:id="rId8"/>
    <p:sldId id="259" r:id="rId9"/>
    <p:sldId id="272" r:id="rId10"/>
    <p:sldId id="264" r:id="rId11"/>
    <p:sldId id="281" r:id="rId12"/>
    <p:sldId id="289" r:id="rId13"/>
    <p:sldId id="292" r:id="rId14"/>
    <p:sldId id="295" r:id="rId15"/>
    <p:sldId id="290" r:id="rId16"/>
    <p:sldId id="293" r:id="rId17"/>
    <p:sldId id="294" r:id="rId18"/>
    <p:sldId id="296" r:id="rId19"/>
    <p:sldId id="262" r:id="rId20"/>
    <p:sldId id="297" r:id="rId21"/>
    <p:sldId id="263" r:id="rId22"/>
    <p:sldId id="287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B6D2"/>
    <a:srgbClr val="FFCC00"/>
    <a:srgbClr val="008080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7293" autoAdjust="0"/>
  </p:normalViewPr>
  <p:slideViewPr>
    <p:cSldViewPr snapToGrid="0">
      <p:cViewPr varScale="1">
        <p:scale>
          <a:sx n="45" d="100"/>
          <a:sy n="45" d="100"/>
        </p:scale>
        <p:origin x="147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72E3E1-7465-41CA-B57A-D37A961B5C48}" type="datetimeFigureOut">
              <a:rPr lang="en-US" smtClean="0"/>
              <a:t>5/9/2020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215F22-7A07-403C-84E2-4E76BF7C67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497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6jfXBtN25u4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statistics.laerd.com/spss-tutorials/one-way-anova-repeated-measures-using-spss-statistics.php" TargetMode="Externa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lvl="0" indent="-30924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US" b="1" u="sng" dirty="0">
                <a:solidFill>
                  <a:srgbClr val="000000"/>
                </a:solidFill>
                <a:hlinkClick r:id="rId3"/>
              </a:rPr>
              <a:t>https://www.youtube.com/watch?v=6jfXBtN25u4</a:t>
            </a:r>
            <a:endParaRPr lang="en-US" b="1" dirty="0">
              <a:solidFill>
                <a:srgbClr val="000000"/>
              </a:solidFill>
            </a:endParaRPr>
          </a:p>
          <a:p>
            <a:pPr marL="285750" lvl="0" indent="-194945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1430"/>
              <a:buFont typeface="Arial"/>
              <a:buNone/>
            </a:pPr>
            <a:endParaRPr lang="en-US" sz="1050" b="1" dirty="0">
              <a:solidFill>
                <a:srgbClr val="000000"/>
              </a:solidFill>
            </a:endParaRPr>
          </a:p>
          <a:p>
            <a:pPr marL="285750" lvl="0" indent="-309245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US" b="1" u="sng" dirty="0">
                <a:solidFill>
                  <a:srgbClr val="000000"/>
                </a:solidFill>
                <a:hlinkClick r:id="rId4"/>
              </a:rPr>
              <a:t>https://statistics.laerd.com/spss-tutorials/one-way-anova-repeated-measures-using-spss-statistics.php</a:t>
            </a:r>
            <a:endParaRPr lang="en-US" b="1" dirty="0">
              <a:solidFill>
                <a:srgbClr val="000000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215F22-7A07-403C-84E2-4E76BF7C673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1904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Field, Andy. Discovering Statistics Using IBM SPSS Statistics . SAGE Publications. Kindle Edition.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215F22-7A07-403C-84E2-4E76BF7C673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3930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SS Total- </a:t>
            </a:r>
            <a:r>
              <a:rPr lang="en-US" sz="1800">
                <a:latin typeface="Arial"/>
                <a:ea typeface="Arial"/>
                <a:cs typeface="Arial"/>
                <a:sym typeface="Arial"/>
              </a:rPr>
              <a:t>–</a:t>
            </a:r>
            <a:r>
              <a:rPr lang="en-US" sz="1800">
                <a:solidFill>
                  <a:srgbClr val="355D7E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Take each score and subtract grand mean from it, then square that value, and add them all up.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You will NOT be tested on this but for those who want to see the method behind the madness of RMANOVA….here you go!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u="sng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SS bs</a:t>
            </a:r>
            <a:r>
              <a:rPr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Take each subject mean and subtract grand mean from it, square it, then take that value and multiply it by the number of things that went into that mean (should = k). Do that for every person then add them all together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SS ws</a:t>
            </a:r>
            <a:r>
              <a:rPr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Take each score and subtract subject mean from it, then square it. Do that for each score then add them all together. 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SS model</a:t>
            </a:r>
            <a:r>
              <a:rPr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Take each RM level mean and subtract grand mean from it, then square it. Multiply that number by the number of people that contributed to each mean (should = s). Do that for each RM level mean then add them all together. 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SS ws</a:t>
            </a:r>
            <a:r>
              <a:rPr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SSWS minus SSModel</a:t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355D7E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9" name="Google Shape;41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215F22-7A07-403C-84E2-4E76BF7C673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2432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I’ve made this hypothesis up.  I’m not sure where the data came from, but it seems like it is best suited for a mixed ANOVA.  I “modified” how we’re analyzing the data to fit a repeated measures ANOVA.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215F22-7A07-403C-84E2-4E76BF7C673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478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215F22-7A07-403C-84E2-4E76BF7C673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3203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215F22-7A07-403C-84E2-4E76BF7C673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0572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215F22-7A07-403C-84E2-4E76BF7C673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2807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215F22-7A07-403C-84E2-4E76BF7C673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9928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215F22-7A07-403C-84E2-4E76BF7C673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6876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0E27A-E587-40FA-9619-070135FB7E17}" type="datetimeFigureOut">
              <a:rPr lang="en-US" smtClean="0"/>
              <a:t>5/9/2020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44CF1-1280-4292-AF57-37244669DC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3187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0E27A-E587-40FA-9619-070135FB7E17}" type="datetimeFigureOut">
              <a:rPr lang="en-US" smtClean="0"/>
              <a:t>5/9/2020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44CF1-1280-4292-AF57-37244669DC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5966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0E27A-E587-40FA-9619-070135FB7E17}" type="datetimeFigureOut">
              <a:rPr lang="en-US" smtClean="0"/>
              <a:t>5/9/2020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44CF1-1280-4292-AF57-37244669DC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9804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0E27A-E587-40FA-9619-070135FB7E17}" type="datetimeFigureOut">
              <a:rPr lang="en-US" smtClean="0"/>
              <a:t>5/9/2020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44CF1-1280-4292-AF57-37244669DC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62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0E27A-E587-40FA-9619-070135FB7E17}" type="datetimeFigureOut">
              <a:rPr lang="en-US" smtClean="0"/>
              <a:t>5/9/2020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44CF1-1280-4292-AF57-37244669DC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3701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0E27A-E587-40FA-9619-070135FB7E17}" type="datetimeFigureOut">
              <a:rPr lang="en-US" smtClean="0"/>
              <a:t>5/9/2020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44CF1-1280-4292-AF57-37244669DC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794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0E27A-E587-40FA-9619-070135FB7E17}" type="datetimeFigureOut">
              <a:rPr lang="en-US" smtClean="0"/>
              <a:t>5/9/2020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44CF1-1280-4292-AF57-37244669DC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414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0E27A-E587-40FA-9619-070135FB7E17}" type="datetimeFigureOut">
              <a:rPr lang="en-US" smtClean="0"/>
              <a:t>5/9/2020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44CF1-1280-4292-AF57-37244669DC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9424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0E27A-E587-40FA-9619-070135FB7E17}" type="datetimeFigureOut">
              <a:rPr lang="en-US" smtClean="0"/>
              <a:t>5/9/2020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44CF1-1280-4292-AF57-37244669DC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1564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0E27A-E587-40FA-9619-070135FB7E17}" type="datetimeFigureOut">
              <a:rPr lang="en-US" smtClean="0"/>
              <a:t>5/9/2020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44CF1-1280-4292-AF57-37244669DC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342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0E27A-E587-40FA-9619-070135FB7E17}" type="datetimeFigureOut">
              <a:rPr lang="en-US" smtClean="0"/>
              <a:t>5/9/2020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44CF1-1280-4292-AF57-37244669DC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748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CD0E27A-E587-40FA-9619-070135FB7E17}" type="datetimeFigureOut">
              <a:rPr lang="en-US" smtClean="0"/>
              <a:t>5/9/2020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80044CF1-1280-4292-AF57-37244669DC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354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6C189-F0D0-4F1E-8ABB-BF5317534C1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Repeated Measures ANOVA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393907-0234-4C06-BF6D-D5A38832089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Lecture 17</a:t>
            </a:r>
          </a:p>
        </p:txBody>
      </p:sp>
    </p:spTree>
    <p:extLst>
      <p:ext uri="{BB962C8B-B14F-4D97-AF65-F5344CB8AC3E}">
        <p14:creationId xmlns:p14="http://schemas.microsoft.com/office/powerpoint/2010/main" val="40800898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03F540-A62F-497B-8300-E7415731B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difference between a regular one-way ANOVA and a repeated measures ANOVA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28824B-5D0F-44AC-B9F9-186B9D5AE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37184" y="427482"/>
            <a:ext cx="7315200" cy="5993892"/>
          </a:xfrm>
        </p:spPr>
        <p:txBody>
          <a:bodyPr/>
          <a:lstStyle/>
          <a:p>
            <a:r>
              <a:rPr lang="en-US" sz="2400" dirty="0"/>
              <a:t>A regular </a:t>
            </a:r>
            <a:r>
              <a:rPr lang="en-US" sz="2400" b="1" dirty="0"/>
              <a:t>one-way analysis of variance (ANOVA) </a:t>
            </a:r>
            <a:r>
              <a:rPr lang="en-US" sz="2400" dirty="0"/>
              <a:t>is used to determine if there are statistically significant differences between the means of two or more </a:t>
            </a:r>
            <a:r>
              <a:rPr lang="en-US" sz="2400" i="1" dirty="0"/>
              <a:t>unrelated</a:t>
            </a:r>
            <a:r>
              <a:rPr lang="en-US" sz="2400" dirty="0"/>
              <a:t> groups</a:t>
            </a:r>
          </a:p>
          <a:p>
            <a:r>
              <a:rPr lang="en-US" sz="2400" dirty="0"/>
              <a:t>A </a:t>
            </a:r>
            <a:r>
              <a:rPr lang="en-US" sz="2400" b="1" dirty="0"/>
              <a:t>repeated measures analysis of variance (ANOVA) </a:t>
            </a:r>
            <a:r>
              <a:rPr lang="en-US" sz="2400" dirty="0"/>
              <a:t>is used to determine if there are statistically significant differences between the means of two or more </a:t>
            </a:r>
            <a:r>
              <a:rPr lang="en-US" sz="2400" i="1" dirty="0"/>
              <a:t>related</a:t>
            </a:r>
            <a:r>
              <a:rPr lang="en-US" sz="2400" dirty="0"/>
              <a:t> groups.</a:t>
            </a:r>
          </a:p>
          <a:p>
            <a:r>
              <a:rPr lang="en-US" sz="2400" dirty="0"/>
              <a:t>Repeated measures ANOVAs should be used when your data has the following qualities</a:t>
            </a:r>
          </a:p>
          <a:p>
            <a:pPr lvl="1"/>
            <a:r>
              <a:rPr lang="en-US" sz="2200" dirty="0"/>
              <a:t>One independent, categorical variable that has two or more levels (or groups) received by all participants and one continuous dependent variable</a:t>
            </a:r>
          </a:p>
          <a:p>
            <a:pPr lvl="1"/>
            <a:r>
              <a:rPr lang="en-US" sz="2200" b="1" dirty="0"/>
              <a:t>OR </a:t>
            </a:r>
            <a:r>
              <a:rPr lang="en-US" sz="2200" dirty="0"/>
              <a:t>one continuous dependent variable assessed at two or more times with all participants being assessed at each time</a:t>
            </a:r>
            <a:endParaRPr lang="en-US" sz="2200" b="1" dirty="0"/>
          </a:p>
        </p:txBody>
      </p:sp>
    </p:spTree>
    <p:extLst>
      <p:ext uri="{BB962C8B-B14F-4D97-AF65-F5344CB8AC3E}">
        <p14:creationId xmlns:p14="http://schemas.microsoft.com/office/powerpoint/2010/main" val="26178156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D158C-05F7-45E0-B2EC-B92945B6C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F033FE-534A-40B7-B74A-A7C8139486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One DV at multiple times: Participants’ symptoms are measured before the intervention (time 1), after the intervention (time 2), and for a 6 week follow-up (time 3)</a:t>
            </a:r>
          </a:p>
          <a:p>
            <a:r>
              <a:rPr lang="en-US" sz="2400" dirty="0"/>
              <a:t>One categorical IV with two or more levels and one continuous DV: Participants’ comprehension is measured after receiving a lecture from instructor A, instructor B, and instructor C </a:t>
            </a:r>
            <a:r>
              <a:rPr lang="en-US" sz="2400" dirty="0">
                <a:sym typeface="Wingdings" panose="05000000000000000000" pitchFamily="2" charset="2"/>
              </a:rPr>
              <a:t> counterbalancing may be important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554302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137FE-CB23-49FB-BF1C-88453BF9D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variance is partitioned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A5057AB-941F-454E-A539-DDECC2B663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574040" y="103910"/>
            <a:ext cx="5210175" cy="27813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B73CE3D-3300-41E5-B782-D87DDA0E92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0911" y="2759651"/>
            <a:ext cx="6610350" cy="3952875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CA1144A0-BC31-4109-8359-78806235364F}"/>
              </a:ext>
            </a:extLst>
          </p:cNvPr>
          <p:cNvGrpSpPr/>
          <p:nvPr/>
        </p:nvGrpSpPr>
        <p:grpSpPr>
          <a:xfrm>
            <a:off x="8970733" y="901148"/>
            <a:ext cx="2760528" cy="1258956"/>
            <a:chOff x="8970733" y="901148"/>
            <a:chExt cx="2760528" cy="1258956"/>
          </a:xfrm>
        </p:grpSpPr>
        <p:sp>
          <p:nvSpPr>
            <p:cNvPr id="7" name="Arrow: Left 6">
              <a:extLst>
                <a:ext uri="{FF2B5EF4-FFF2-40B4-BE49-F238E27FC236}">
                  <a16:creationId xmlns:a16="http://schemas.microsoft.com/office/drawing/2014/main" id="{1AC17574-5750-44A7-B837-8788B80D85D6}"/>
                </a:ext>
              </a:extLst>
            </p:cNvPr>
            <p:cNvSpPr/>
            <p:nvPr/>
          </p:nvSpPr>
          <p:spPr>
            <a:xfrm>
              <a:off x="8970733" y="901148"/>
              <a:ext cx="2638171" cy="1258956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1EF6FA3-8AEC-41FB-A682-82ECE998A58E}"/>
                </a:ext>
              </a:extLst>
            </p:cNvPr>
            <p:cNvSpPr txBox="1"/>
            <p:nvPr/>
          </p:nvSpPr>
          <p:spPr>
            <a:xfrm>
              <a:off x="9157252" y="1190097"/>
              <a:ext cx="257400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</a:rPr>
                <a:t>Regular one-way ANOVA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8DD95480-BD22-4A75-9E7E-7E3575A67FE3}"/>
              </a:ext>
            </a:extLst>
          </p:cNvPr>
          <p:cNvGrpSpPr/>
          <p:nvPr/>
        </p:nvGrpSpPr>
        <p:grpSpPr>
          <a:xfrm flipH="1">
            <a:off x="3574040" y="5453570"/>
            <a:ext cx="2760528" cy="1258956"/>
            <a:chOff x="8970733" y="901148"/>
            <a:chExt cx="2760528" cy="1258956"/>
          </a:xfrm>
        </p:grpSpPr>
        <p:sp>
          <p:nvSpPr>
            <p:cNvPr id="10" name="Arrow: Left 9">
              <a:extLst>
                <a:ext uri="{FF2B5EF4-FFF2-40B4-BE49-F238E27FC236}">
                  <a16:creationId xmlns:a16="http://schemas.microsoft.com/office/drawing/2014/main" id="{9176B0EC-38FB-4ED7-B5A1-8C1E8B5F43FD}"/>
                </a:ext>
              </a:extLst>
            </p:cNvPr>
            <p:cNvSpPr/>
            <p:nvPr/>
          </p:nvSpPr>
          <p:spPr>
            <a:xfrm>
              <a:off x="8970733" y="901148"/>
              <a:ext cx="2638171" cy="1258956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9BB77FB-504F-45B3-8D27-97D1CB899EC0}"/>
                </a:ext>
              </a:extLst>
            </p:cNvPr>
            <p:cNvSpPr txBox="1"/>
            <p:nvPr/>
          </p:nvSpPr>
          <p:spPr>
            <a:xfrm>
              <a:off x="9157252" y="1190097"/>
              <a:ext cx="257400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</a:rPr>
                <a:t>Repeated measures ANOVA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122069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26A6256-E176-4602-9502-3E14E44443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ANOVA table for a repeated measures ANOVA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9761465-C48D-47F1-A1F2-668C9A5E006B}"/>
              </a:ext>
            </a:extLst>
          </p:cNvPr>
          <p:cNvGrpSpPr/>
          <p:nvPr/>
        </p:nvGrpSpPr>
        <p:grpSpPr>
          <a:xfrm>
            <a:off x="3645476" y="1020188"/>
            <a:ext cx="8546524" cy="4817624"/>
            <a:chOff x="1524000" y="911968"/>
            <a:chExt cx="9144000" cy="5034064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790D7E4F-98DA-451D-9550-816E10D556D9}"/>
                </a:ext>
              </a:extLst>
            </p:cNvPr>
            <p:cNvGrpSpPr/>
            <p:nvPr/>
          </p:nvGrpSpPr>
          <p:grpSpPr>
            <a:xfrm>
              <a:off x="1524000" y="911968"/>
              <a:ext cx="9144000" cy="5034064"/>
              <a:chOff x="1524000" y="911968"/>
              <a:chExt cx="9144000" cy="5034064"/>
            </a:xfrm>
          </p:grpSpPr>
          <p:pic>
            <p:nvPicPr>
              <p:cNvPr id="45" name="Google Shape;445;p6">
                <a:extLst>
                  <a:ext uri="{FF2B5EF4-FFF2-40B4-BE49-F238E27FC236}">
                    <a16:creationId xmlns:a16="http://schemas.microsoft.com/office/drawing/2014/main" id="{58E32989-8CA3-4344-9F9D-A5D33C28C5D4}"/>
                  </a:ext>
                </a:extLst>
              </p:cNvPr>
              <p:cNvPicPr preferRelativeResize="0"/>
              <p:nvPr/>
            </p:nvPicPr>
            <p:blipFill>
              <a:blip r:embed="rId3">
                <a:alphaModFix/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1524000" y="911968"/>
                <a:ext cx="9144000" cy="503406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6" name="Google Shape;446;p6">
                <a:extLst>
                  <a:ext uri="{FF2B5EF4-FFF2-40B4-BE49-F238E27FC236}">
                    <a16:creationId xmlns:a16="http://schemas.microsoft.com/office/drawing/2014/main" id="{5749E378-5A92-4D42-A92D-FE5721404E2F}"/>
                  </a:ext>
                </a:extLst>
              </p:cNvPr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255125" y="1524849"/>
                <a:ext cx="2122000" cy="49405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7" name="Google Shape;447;p6">
                <a:extLst>
                  <a:ext uri="{FF2B5EF4-FFF2-40B4-BE49-F238E27FC236}">
                    <a16:creationId xmlns:a16="http://schemas.microsoft.com/office/drawing/2014/main" id="{B70AD7BC-19A4-4097-A8F4-6EBE3E4E9EF2}"/>
                  </a:ext>
                </a:extLst>
              </p:cNvPr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3255125" y="2349926"/>
                <a:ext cx="2122004" cy="58102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8" name="Google Shape;448;p6">
                <a:extLst>
                  <a:ext uri="{FF2B5EF4-FFF2-40B4-BE49-F238E27FC236}">
                    <a16:creationId xmlns:a16="http://schemas.microsoft.com/office/drawing/2014/main" id="{0713285D-108E-4D4A-B6EC-A4C8EFF8A37A}"/>
                  </a:ext>
                </a:extLst>
              </p:cNvPr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3230871" y="3138475"/>
                <a:ext cx="2146254" cy="49405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9" name="Google Shape;449;p6">
                <a:extLst>
                  <a:ext uri="{FF2B5EF4-FFF2-40B4-BE49-F238E27FC236}">
                    <a16:creationId xmlns:a16="http://schemas.microsoft.com/office/drawing/2014/main" id="{6453C06B-739A-4B68-B8A4-E217F9EE7A93}"/>
                  </a:ext>
                </a:extLst>
              </p:cNvPr>
              <p:cNvPicPr preferRelativeResize="0"/>
              <p:nvPr/>
            </p:nvPicPr>
            <p:blipFill>
              <a:blip r:embed="rId7">
                <a:alphaModFix/>
              </a:blip>
              <a:stretch>
                <a:fillRect/>
              </a:stretch>
            </p:blipFill>
            <p:spPr>
              <a:xfrm>
                <a:off x="3243000" y="4752099"/>
                <a:ext cx="2122000" cy="543874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44" name="Google Shape;450;p6">
              <a:extLst>
                <a:ext uri="{FF2B5EF4-FFF2-40B4-BE49-F238E27FC236}">
                  <a16:creationId xmlns:a16="http://schemas.microsoft.com/office/drawing/2014/main" id="{BC7CFDB2-BA71-4CCA-BF59-177528F911C8}"/>
                </a:ext>
              </a:extLst>
            </p:cNvPr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7374826" y="4655075"/>
              <a:ext cx="3274275" cy="121591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731A54-CB1F-4CE6-9A2D-05473C624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Between-subjects and within-subjects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CDC219-9E16-4794-B190-DAB67F5D4F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Between-subjects studies (each group gets one condition)</a:t>
            </a:r>
          </a:p>
          <a:p>
            <a:pPr lvl="1"/>
            <a:r>
              <a:rPr lang="en-US" sz="2000" dirty="0"/>
              <a:t>Minimizes the learning and transfer across conditions</a:t>
            </a:r>
          </a:p>
          <a:p>
            <a:pPr lvl="1"/>
            <a:r>
              <a:rPr lang="en-US" sz="2000" dirty="0"/>
              <a:t>Have shorter sessions than within-subject studies</a:t>
            </a:r>
          </a:p>
          <a:p>
            <a:r>
              <a:rPr lang="en-US" sz="2400" dirty="0"/>
              <a:t>Within-subjects studies (each participant gets all conditions)</a:t>
            </a:r>
          </a:p>
          <a:p>
            <a:pPr lvl="1"/>
            <a:r>
              <a:rPr lang="en-US" sz="2000" dirty="0"/>
              <a:t>Require fewer participants and can be cheaper to conduct</a:t>
            </a:r>
          </a:p>
          <a:p>
            <a:pPr lvl="1"/>
            <a:r>
              <a:rPr lang="en-US" sz="2000" dirty="0"/>
              <a:t>Minimize random noise (because each participant is their own control)</a:t>
            </a:r>
          </a:p>
        </p:txBody>
      </p:sp>
    </p:spTree>
    <p:extLst>
      <p:ext uri="{BB962C8B-B14F-4D97-AF65-F5344CB8AC3E}">
        <p14:creationId xmlns:p14="http://schemas.microsoft.com/office/powerpoint/2010/main" val="42158207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0D901-7346-4649-B5DD-C0985AD08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Advantages and disadvantages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8F8BF84-6231-4964-8A3A-5FC3063CCC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/>
              <a:t>Advantages</a:t>
            </a:r>
          </a:p>
          <a:p>
            <a:pPr lvl="1"/>
            <a:r>
              <a:rPr lang="en-US" sz="2200" dirty="0"/>
              <a:t>Less noise</a:t>
            </a:r>
          </a:p>
          <a:p>
            <a:pPr lvl="1"/>
            <a:r>
              <a:rPr lang="en-US" sz="2200" dirty="0"/>
              <a:t>Smaller sample size</a:t>
            </a:r>
          </a:p>
          <a:p>
            <a:pPr lvl="1"/>
            <a:r>
              <a:rPr lang="en-US" sz="2200" dirty="0"/>
              <a:t>Can tell if people improve or get worse after an intervention</a:t>
            </a:r>
          </a:p>
          <a:p>
            <a:r>
              <a:rPr lang="en-US" sz="2400" dirty="0"/>
              <a:t>Disadvantages</a:t>
            </a:r>
          </a:p>
          <a:p>
            <a:pPr lvl="1"/>
            <a:r>
              <a:rPr lang="en-US" sz="2200" dirty="0"/>
              <a:t>May be missing a control group (depending on the design)</a:t>
            </a:r>
          </a:p>
          <a:p>
            <a:pPr lvl="1"/>
            <a:r>
              <a:rPr lang="en-US" sz="2200" b="1" dirty="0"/>
              <a:t>Practice effects </a:t>
            </a:r>
            <a:r>
              <a:rPr lang="en-US" sz="2200" dirty="0"/>
              <a:t>occur when some people improve because they’ve completed a measure before</a:t>
            </a:r>
          </a:p>
          <a:p>
            <a:pPr lvl="1"/>
            <a:r>
              <a:rPr lang="en-US" sz="2200" b="1" dirty="0"/>
              <a:t>Fatigue effects</a:t>
            </a:r>
            <a:r>
              <a:rPr lang="en-US" sz="2200" dirty="0"/>
              <a:t> occur when some people get worse because they’ve completed several </a:t>
            </a:r>
            <a:r>
              <a:rPr lang="en-US" sz="2200" dirty="0" err="1"/>
              <a:t>tasks.measures</a:t>
            </a:r>
            <a:r>
              <a:rPr lang="en-US" sz="2200" dirty="0"/>
              <a:t> without a break</a:t>
            </a:r>
            <a:endParaRPr lang="en-US" sz="2200" b="1" dirty="0"/>
          </a:p>
          <a:p>
            <a:pPr lvl="1"/>
            <a:r>
              <a:rPr lang="en-US" sz="2200" b="1" dirty="0"/>
              <a:t>Order effects </a:t>
            </a:r>
            <a:r>
              <a:rPr lang="en-US" sz="2200" dirty="0"/>
              <a:t>occur when the order of conditions somehow impacts people’s responses</a:t>
            </a:r>
            <a:endParaRPr lang="en-US" sz="2200" b="1" dirty="0"/>
          </a:p>
        </p:txBody>
      </p:sp>
    </p:spTree>
    <p:extLst>
      <p:ext uri="{BB962C8B-B14F-4D97-AF65-F5344CB8AC3E}">
        <p14:creationId xmlns:p14="http://schemas.microsoft.com/office/powerpoint/2010/main" val="33999998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504;p8">
            <a:extLst>
              <a:ext uri="{FF2B5EF4-FFF2-40B4-BE49-F238E27FC236}">
                <a16:creationId xmlns:a16="http://schemas.microsoft.com/office/drawing/2014/main" id="{79A196F7-5E7D-426D-BD50-BBCB798BC13B}"/>
              </a:ext>
            </a:extLst>
          </p:cNvPr>
          <p:cNvGrpSpPr/>
          <p:nvPr/>
        </p:nvGrpSpPr>
        <p:grpSpPr>
          <a:xfrm>
            <a:off x="1343727" y="907621"/>
            <a:ext cx="9789494" cy="5042758"/>
            <a:chOff x="-1" y="738"/>
            <a:chExt cx="7932420" cy="4173991"/>
          </a:xfrm>
        </p:grpSpPr>
        <p:sp>
          <p:nvSpPr>
            <p:cNvPr id="5" name="Google Shape;505;p8">
              <a:extLst>
                <a:ext uri="{FF2B5EF4-FFF2-40B4-BE49-F238E27FC236}">
                  <a16:creationId xmlns:a16="http://schemas.microsoft.com/office/drawing/2014/main" id="{FDC5ABA8-C730-4F00-B632-E585C68D4796}"/>
                </a:ext>
              </a:extLst>
            </p:cNvPr>
            <p:cNvSpPr/>
            <p:nvPr/>
          </p:nvSpPr>
          <p:spPr>
            <a:xfrm>
              <a:off x="0" y="3143095"/>
              <a:ext cx="7932419" cy="1031634"/>
            </a:xfrm>
            <a:prstGeom prst="rect">
              <a:avLst/>
            </a:prstGeom>
            <a:solidFill>
              <a:srgbClr val="FA7714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506;p8">
              <a:extLst>
                <a:ext uri="{FF2B5EF4-FFF2-40B4-BE49-F238E27FC236}">
                  <a16:creationId xmlns:a16="http://schemas.microsoft.com/office/drawing/2014/main" id="{884C7CBF-27E4-41A5-A915-170943DA66C4}"/>
                </a:ext>
              </a:extLst>
            </p:cNvPr>
            <p:cNvSpPr txBox="1"/>
            <p:nvPr/>
          </p:nvSpPr>
          <p:spPr>
            <a:xfrm>
              <a:off x="0" y="3143095"/>
              <a:ext cx="7932419" cy="1031634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</p:spPr>
          <p:txBody>
            <a:bodyPr spcFirstLastPara="1" wrap="square" lIns="177800" tIns="177800" rIns="177800" bIns="1778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500"/>
                <a:buFont typeface="Rockwell"/>
                <a:buNone/>
              </a:pPr>
              <a:r>
                <a:rPr lang="en-US" sz="2500" dirty="0">
                  <a:solidFill>
                    <a:schemeClr val="lt1"/>
                  </a:solidFill>
                  <a:latin typeface="Rockwell"/>
                  <a:ea typeface="Rockwell"/>
                  <a:cs typeface="Rockwell"/>
                  <a:sym typeface="Rockwell"/>
                </a:rPr>
                <a:t>Data from a repeated measures experiment are not independent</a:t>
              </a:r>
              <a:endParaRPr dirty="0"/>
            </a:p>
          </p:txBody>
        </p:sp>
        <p:sp>
          <p:nvSpPr>
            <p:cNvPr id="7" name="Google Shape;507;p8">
              <a:extLst>
                <a:ext uri="{FF2B5EF4-FFF2-40B4-BE49-F238E27FC236}">
                  <a16:creationId xmlns:a16="http://schemas.microsoft.com/office/drawing/2014/main" id="{56B7F864-0510-4030-BA77-AFA979B264F9}"/>
                </a:ext>
              </a:extLst>
            </p:cNvPr>
            <p:cNvSpPr/>
            <p:nvPr/>
          </p:nvSpPr>
          <p:spPr>
            <a:xfrm rot="10800000">
              <a:off x="-1" y="1571916"/>
              <a:ext cx="7932419" cy="1586653"/>
            </a:xfrm>
            <a:prstGeom prst="upArrowCallout">
              <a:avLst>
                <a:gd name="adj1" fmla="val 25000"/>
                <a:gd name="adj2" fmla="val 25000"/>
                <a:gd name="adj3" fmla="val 25000"/>
                <a:gd name="adj4" fmla="val 64977"/>
              </a:avLst>
            </a:prstGeom>
            <a:solidFill>
              <a:srgbClr val="008080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508;p8">
              <a:extLst>
                <a:ext uri="{FF2B5EF4-FFF2-40B4-BE49-F238E27FC236}">
                  <a16:creationId xmlns:a16="http://schemas.microsoft.com/office/drawing/2014/main" id="{ECC26BE3-2A0E-415B-8362-5657B929E8EE}"/>
                </a:ext>
              </a:extLst>
            </p:cNvPr>
            <p:cNvSpPr txBox="1"/>
            <p:nvPr/>
          </p:nvSpPr>
          <p:spPr>
            <a:xfrm>
              <a:off x="0" y="1571916"/>
              <a:ext cx="7932419" cy="1030960"/>
            </a:xfrm>
            <a:prstGeom prst="rect">
              <a:avLst/>
            </a:prstGeom>
            <a:solidFill>
              <a:srgbClr val="008080"/>
            </a:solidFill>
            <a:ln>
              <a:noFill/>
            </a:ln>
          </p:spPr>
          <p:txBody>
            <a:bodyPr spcFirstLastPara="1" wrap="square" lIns="177800" tIns="177800" rIns="177800" bIns="1778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500"/>
                <a:buFont typeface="Rockwell"/>
                <a:buNone/>
              </a:pPr>
              <a:r>
                <a:rPr lang="en-US" sz="2500">
                  <a:solidFill>
                    <a:schemeClr val="lt1"/>
                  </a:solidFill>
                  <a:latin typeface="Rockwell"/>
                  <a:ea typeface="Rockwell"/>
                  <a:cs typeface="Rockwell"/>
                  <a:sym typeface="Rockwell"/>
                </a:rPr>
                <a:t>No, Independent Measures (standard) ANOVA assumes the data are independent.  </a:t>
              </a:r>
              <a:endParaRPr/>
            </a:p>
          </p:txBody>
        </p:sp>
        <p:sp>
          <p:nvSpPr>
            <p:cNvPr id="9" name="Google Shape;509;p8">
              <a:extLst>
                <a:ext uri="{FF2B5EF4-FFF2-40B4-BE49-F238E27FC236}">
                  <a16:creationId xmlns:a16="http://schemas.microsoft.com/office/drawing/2014/main" id="{BA40EAC5-8413-46C4-883B-B282832A012B}"/>
                </a:ext>
              </a:extLst>
            </p:cNvPr>
            <p:cNvSpPr/>
            <p:nvPr/>
          </p:nvSpPr>
          <p:spPr>
            <a:xfrm rot="10800000">
              <a:off x="-1" y="738"/>
              <a:ext cx="7932419" cy="1586653"/>
            </a:xfrm>
            <a:prstGeom prst="upArrowCallout">
              <a:avLst>
                <a:gd name="adj1" fmla="val 25000"/>
                <a:gd name="adj2" fmla="val 25000"/>
                <a:gd name="adj3" fmla="val 25000"/>
                <a:gd name="adj4" fmla="val 64977"/>
              </a:avLst>
            </a:prstGeom>
            <a:solidFill>
              <a:srgbClr val="A5002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510;p8">
              <a:extLst>
                <a:ext uri="{FF2B5EF4-FFF2-40B4-BE49-F238E27FC236}">
                  <a16:creationId xmlns:a16="http://schemas.microsoft.com/office/drawing/2014/main" id="{14543B0C-BAD7-468B-93BF-A1A1D7412F02}"/>
                </a:ext>
              </a:extLst>
            </p:cNvPr>
            <p:cNvSpPr txBox="1"/>
            <p:nvPr/>
          </p:nvSpPr>
          <p:spPr>
            <a:xfrm>
              <a:off x="0" y="738"/>
              <a:ext cx="7932419" cy="1030960"/>
            </a:xfrm>
            <a:prstGeom prst="rect">
              <a:avLst/>
            </a:prstGeom>
            <a:solidFill>
              <a:srgbClr val="A50021"/>
            </a:solidFill>
            <a:ln>
              <a:noFill/>
            </a:ln>
          </p:spPr>
          <p:txBody>
            <a:bodyPr spcFirstLastPara="1" wrap="square" lIns="177800" tIns="177800" rIns="177800" bIns="1778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500"/>
                <a:buFont typeface="Rockwell"/>
                <a:buNone/>
              </a:pPr>
              <a:r>
                <a:rPr lang="en-US" sz="2500" dirty="0">
                  <a:solidFill>
                    <a:schemeClr val="lt1"/>
                  </a:solidFill>
                  <a:latin typeface="Rockwell"/>
                  <a:ea typeface="Rockwell"/>
                  <a:cs typeface="Rockwell"/>
                  <a:sym typeface="Rockwell"/>
                </a:rPr>
                <a:t>Can we just use standard ANOVA with repeated measures data?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2111606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2CDDF-F45A-466F-8528-3425321ECB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Assumptions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7BD5BD-5E0E-4E58-A302-6273818CFB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/>
              <a:t>Linearity </a:t>
            </a:r>
            <a:r>
              <a:rPr lang="en-US" sz="2400" dirty="0"/>
              <a:t>requires that the IV linearly affect the DV (the relationship looks like a line without any bends)</a:t>
            </a:r>
          </a:p>
          <a:p>
            <a:r>
              <a:rPr lang="en-US" sz="2400" dirty="0"/>
              <a:t>Each person gets each condition</a:t>
            </a:r>
          </a:p>
          <a:p>
            <a:pPr lvl="1"/>
            <a:r>
              <a:rPr lang="en-US" sz="2200" dirty="0"/>
              <a:t>Replaces the independence assumption</a:t>
            </a:r>
          </a:p>
          <a:p>
            <a:pPr lvl="1"/>
            <a:r>
              <a:rPr lang="en-US" sz="2200" dirty="0"/>
              <a:t>Some degree of missing data can be estimated</a:t>
            </a:r>
          </a:p>
          <a:p>
            <a:r>
              <a:rPr lang="en-US" sz="2400" b="1" dirty="0"/>
              <a:t>Normally distributed residuals </a:t>
            </a:r>
            <a:r>
              <a:rPr lang="en-US" sz="2400" dirty="0"/>
              <a:t>requires that the error (or unique variance) has a normal distribution (a bell curve or a normal curve)</a:t>
            </a:r>
          </a:p>
          <a:p>
            <a:r>
              <a:rPr lang="en-US" sz="2400" b="1" dirty="0"/>
              <a:t>Sphericity</a:t>
            </a:r>
            <a:r>
              <a:rPr lang="en-US" sz="2400" dirty="0"/>
              <a:t> requires that the relationship between pairs of experimental conditions is similar (i.e., the level of dependence between experimental conditions is roughly equal)</a:t>
            </a:r>
            <a:endParaRPr lang="en-US" sz="2400" b="1" dirty="0"/>
          </a:p>
          <a:p>
            <a:pPr lvl="1"/>
            <a:r>
              <a:rPr lang="en-US" sz="2200" dirty="0"/>
              <a:t>Replaces the homogeneity of variance assumption</a:t>
            </a:r>
          </a:p>
        </p:txBody>
      </p:sp>
    </p:spTree>
    <p:extLst>
      <p:ext uri="{BB962C8B-B14F-4D97-AF65-F5344CB8AC3E}">
        <p14:creationId xmlns:p14="http://schemas.microsoft.com/office/powerpoint/2010/main" val="15504528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A8F81-6FE0-4D3C-B78F-B19D551F56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In-class demonstration</a:t>
            </a:r>
          </a:p>
        </p:txBody>
      </p:sp>
    </p:spTree>
    <p:extLst>
      <p:ext uri="{BB962C8B-B14F-4D97-AF65-F5344CB8AC3E}">
        <p14:creationId xmlns:p14="http://schemas.microsoft.com/office/powerpoint/2010/main" val="41574152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B62CB2-24D2-414D-96A3-47F4484EF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A18B61-9B9C-4560-A7FD-4B749C3515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2400" dirty="0"/>
              <a:t>We want to know how participants’ ratings of model attractiveness differ based on which part of the model’s face they see.</a:t>
            </a:r>
          </a:p>
          <a:p>
            <a:pPr>
              <a:lnSpc>
                <a:spcPct val="120000"/>
              </a:lnSpc>
            </a:pPr>
            <a:r>
              <a:rPr lang="en-US" sz="2400" dirty="0"/>
              <a:t>Variables</a:t>
            </a:r>
          </a:p>
          <a:p>
            <a:pPr lvl="1">
              <a:lnSpc>
                <a:spcPct val="120000"/>
              </a:lnSpc>
            </a:pPr>
            <a:r>
              <a:rPr lang="en-US" sz="2000" dirty="0"/>
              <a:t>DV: attractiveness rating from 1 to 10</a:t>
            </a:r>
          </a:p>
          <a:p>
            <a:pPr lvl="1">
              <a:lnSpc>
                <a:spcPct val="120000"/>
              </a:lnSpc>
            </a:pPr>
            <a:r>
              <a:rPr lang="en-US" sz="2000" dirty="0"/>
              <a:t>Condition: eyes, full, mouth</a:t>
            </a:r>
          </a:p>
          <a:p>
            <a:pPr>
              <a:lnSpc>
                <a:spcPct val="120000"/>
              </a:lnSpc>
            </a:pPr>
            <a:r>
              <a:rPr lang="en-US" sz="2400" dirty="0"/>
              <a:t>Hypothesis: Participants will rate models’ full faces as more attractive than either the eyes or the mouth.</a:t>
            </a:r>
          </a:p>
        </p:txBody>
      </p:sp>
    </p:spTree>
    <p:extLst>
      <p:ext uri="{BB962C8B-B14F-4D97-AF65-F5344CB8AC3E}">
        <p14:creationId xmlns:p14="http://schemas.microsoft.com/office/powerpoint/2010/main" val="24780143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A66EF-AABC-43E1-BEB9-1B8D97BB2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complete a repeated measures ANOVA in JASP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E58B71-AA4E-41E1-B5AD-7852F41A61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Open the data (female.csv)</a:t>
            </a:r>
          </a:p>
          <a:p>
            <a:r>
              <a:rPr lang="en-US" sz="2400" dirty="0"/>
              <a:t>How to compare condition means</a:t>
            </a:r>
          </a:p>
          <a:p>
            <a:pPr lvl="1"/>
            <a:r>
              <a:rPr lang="en-US" sz="2200" dirty="0"/>
              <a:t>Click on “</a:t>
            </a:r>
            <a:r>
              <a:rPr lang="en-US" sz="2200" dirty="0" err="1"/>
              <a:t>Descriptives</a:t>
            </a:r>
            <a:r>
              <a:rPr lang="en-US" sz="2200" dirty="0"/>
              <a:t>”</a:t>
            </a:r>
          </a:p>
          <a:p>
            <a:pPr lvl="1"/>
            <a:r>
              <a:rPr lang="en-US" sz="2200" dirty="0"/>
              <a:t>Click on “Descriptive Statistics”</a:t>
            </a:r>
          </a:p>
          <a:p>
            <a:pPr lvl="1"/>
            <a:r>
              <a:rPr lang="en-US" sz="2200" dirty="0"/>
              <a:t>Move the DVs into “Variables”</a:t>
            </a:r>
          </a:p>
          <a:p>
            <a:pPr lvl="1"/>
            <a:r>
              <a:rPr lang="en-US" sz="2200" dirty="0"/>
              <a:t>Leave everything else the same</a:t>
            </a:r>
          </a:p>
          <a:p>
            <a:r>
              <a:rPr lang="en-US" sz="2400" dirty="0"/>
              <a:t>How to test whether any differences are significant</a:t>
            </a:r>
          </a:p>
          <a:p>
            <a:pPr lvl="1"/>
            <a:r>
              <a:rPr lang="en-US" sz="2200" dirty="0"/>
              <a:t>Click on “ANOVA”</a:t>
            </a:r>
          </a:p>
          <a:p>
            <a:pPr lvl="1"/>
            <a:r>
              <a:rPr lang="en-US" sz="2200" dirty="0"/>
              <a:t>Click on “Repeated Measures ANOVA”</a:t>
            </a:r>
          </a:p>
          <a:p>
            <a:pPr lvl="1"/>
            <a:r>
              <a:rPr lang="en-US" sz="2200" dirty="0"/>
              <a:t>Under “Repeated Measures Factors” add “Level 3”</a:t>
            </a:r>
          </a:p>
          <a:p>
            <a:pPr lvl="1"/>
            <a:r>
              <a:rPr lang="en-US" sz="2200" dirty="0"/>
              <a:t>Move DVs into “Repeated Measures Cells”</a:t>
            </a:r>
          </a:p>
        </p:txBody>
      </p:sp>
    </p:spTree>
    <p:extLst>
      <p:ext uri="{BB962C8B-B14F-4D97-AF65-F5344CB8AC3E}">
        <p14:creationId xmlns:p14="http://schemas.microsoft.com/office/powerpoint/2010/main" val="19333625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A66EF-AABC-43E1-BEB9-1B8D97BB2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complete a repeated measures ANOVA in JASP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E58B71-AA4E-41E1-B5AD-7852F41A61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How to test the assumption of sphericity</a:t>
            </a:r>
          </a:p>
          <a:p>
            <a:pPr lvl="1"/>
            <a:r>
              <a:rPr lang="en-US" sz="2200" dirty="0"/>
              <a:t>In the same tab, under “Assumption Checks” click on “Sphericity tests”</a:t>
            </a:r>
          </a:p>
          <a:p>
            <a:pPr lvl="1"/>
            <a:r>
              <a:rPr lang="en-US" sz="2200" dirty="0"/>
              <a:t>Under “Assumption Checks” click on “Sphericity corrections” and “None”, “Greenhouse-</a:t>
            </a:r>
            <a:r>
              <a:rPr lang="en-US" sz="2200" dirty="0" err="1"/>
              <a:t>Geisser</a:t>
            </a:r>
            <a:r>
              <a:rPr lang="en-US" sz="2200" dirty="0"/>
              <a:t>,” and “Huynh-Feldt”</a:t>
            </a:r>
          </a:p>
          <a:p>
            <a:pPr lvl="1"/>
            <a:r>
              <a:rPr lang="en-US" sz="2200" dirty="0"/>
              <a:t>This should be non-significant.  Significance means that the variances are significantly different and we’ve violated the assumption of sphericity.</a:t>
            </a:r>
          </a:p>
          <a:p>
            <a:pPr lvl="1"/>
            <a:r>
              <a:rPr lang="en-US" sz="2200" dirty="0"/>
              <a:t>If Mauchly’s test is significant, use either the </a:t>
            </a:r>
            <a:r>
              <a:rPr lang="en-US" sz="2200" dirty="0" err="1"/>
              <a:t>Greehouse-Geisser</a:t>
            </a:r>
            <a:r>
              <a:rPr lang="en-US" sz="2200" dirty="0"/>
              <a:t> correction or the Huynh-Feldt correction.</a:t>
            </a:r>
          </a:p>
          <a:p>
            <a:pPr lvl="1"/>
            <a:r>
              <a:rPr lang="en-US" sz="2400" dirty="0"/>
              <a:t>Notice the F-table changes (adds corrections)</a:t>
            </a:r>
            <a:endParaRPr lang="en-US" sz="2200" dirty="0"/>
          </a:p>
          <a:p>
            <a:pPr lvl="2"/>
            <a:r>
              <a:rPr lang="en-US" sz="2000" dirty="0"/>
              <a:t>Use GG when the estimate is less than .75</a:t>
            </a:r>
          </a:p>
          <a:p>
            <a:pPr lvl="2"/>
            <a:r>
              <a:rPr lang="en-US" sz="2000" dirty="0"/>
              <a:t>Use HF when the estimate is greater than .75</a:t>
            </a:r>
          </a:p>
        </p:txBody>
      </p:sp>
    </p:spTree>
    <p:extLst>
      <p:ext uri="{BB962C8B-B14F-4D97-AF65-F5344CB8AC3E}">
        <p14:creationId xmlns:p14="http://schemas.microsoft.com/office/powerpoint/2010/main" val="29494997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A66EF-AABC-43E1-BEB9-1B8D97BB2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complete a repeated measures ANOVA in JASP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E58B71-AA4E-41E1-B5AD-7852F41A61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How to follow-up a significant F-test with post hoc tests</a:t>
            </a:r>
          </a:p>
          <a:p>
            <a:pPr lvl="1"/>
            <a:r>
              <a:rPr lang="en-US" sz="2000" b="1" dirty="0"/>
              <a:t>Do NOT do this unless the F-test is significant</a:t>
            </a:r>
          </a:p>
          <a:p>
            <a:pPr lvl="1"/>
            <a:r>
              <a:rPr lang="en-US" sz="2000" dirty="0"/>
              <a:t>Under “Post Hoc Tests” move “RM Factor 1” over into the box on the right</a:t>
            </a:r>
          </a:p>
          <a:p>
            <a:pPr lvl="1"/>
            <a:r>
              <a:rPr lang="en-US" sz="2000" dirty="0"/>
              <a:t>Under “Correction” click on “Bonferroni” and unclick “Holm”</a:t>
            </a:r>
          </a:p>
        </p:txBody>
      </p:sp>
    </p:spTree>
    <p:extLst>
      <p:ext uri="{BB962C8B-B14F-4D97-AF65-F5344CB8AC3E}">
        <p14:creationId xmlns:p14="http://schemas.microsoft.com/office/powerpoint/2010/main" val="39672231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4FE12-0528-4F61-BFCE-D1E10F9064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compare condition means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CBF8024-BA28-4B0F-B9E4-E3BCD66C49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52694" y="290516"/>
            <a:ext cx="7315200" cy="36681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81763C0-55E7-48F2-9260-EC1C9E21F4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5658" y="4091740"/>
            <a:ext cx="5389272" cy="2475744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4B5E38B9-CD32-4740-B247-4D13202360F2}"/>
              </a:ext>
            </a:extLst>
          </p:cNvPr>
          <p:cNvCxnSpPr/>
          <p:nvPr/>
        </p:nvCxnSpPr>
        <p:spPr>
          <a:xfrm flipH="1">
            <a:off x="8807116" y="2374232"/>
            <a:ext cx="946484" cy="190901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06544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87DCA-6A26-4287-9147-507AAF6A6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test whether any differences are significant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ED5CA42-18A1-473D-88FC-F0BA8564D9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061243" y="753065"/>
            <a:ext cx="7315200" cy="342806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466D390-2F6D-4347-B7F4-D9F9AA58A4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6887" y="4353424"/>
            <a:ext cx="7103913" cy="1756604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8960606-02EE-46D5-9B61-789EB4B2DEC4}"/>
              </a:ext>
            </a:extLst>
          </p:cNvPr>
          <p:cNvCxnSpPr/>
          <p:nvPr/>
        </p:nvCxnSpPr>
        <p:spPr>
          <a:xfrm flipH="1">
            <a:off x="9833811" y="2261937"/>
            <a:ext cx="497305" cy="209148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6863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41652D-4BE0-42F5-8C3A-9C9E1320A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test the assumption of sphericity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D58985A-CDA1-492D-805F-E2C9730A5C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619856" y="298335"/>
            <a:ext cx="6906256" cy="35901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2A45030-CEA8-4DCF-9C20-2009F52EF6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6331" y="5052178"/>
            <a:ext cx="9540111" cy="146022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BFE2847-1E8B-4226-AEA3-FD5C2035FC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1342" y="3888454"/>
            <a:ext cx="6515100" cy="1647825"/>
          </a:xfrm>
          <a:prstGeom prst="rect">
            <a:avLst/>
          </a:prstGeom>
        </p:spPr>
      </p:pic>
      <p:cxnSp>
        <p:nvCxnSpPr>
          <p:cNvPr id="8" name="Connector: Curved 7">
            <a:extLst>
              <a:ext uri="{FF2B5EF4-FFF2-40B4-BE49-F238E27FC236}">
                <a16:creationId xmlns:a16="http://schemas.microsoft.com/office/drawing/2014/main" id="{6C1F714A-CB21-4C75-9502-DCAE69D5EB6F}"/>
              </a:ext>
            </a:extLst>
          </p:cNvPr>
          <p:cNvCxnSpPr/>
          <p:nvPr/>
        </p:nvCxnSpPr>
        <p:spPr>
          <a:xfrm rot="5400000">
            <a:off x="4146885" y="2719137"/>
            <a:ext cx="2711116" cy="2598821"/>
          </a:xfrm>
          <a:prstGeom prst="curvedConnector3">
            <a:avLst>
              <a:gd name="adj1" fmla="val 296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B01A43C-B8F5-4EAF-A316-263F17F345EF}"/>
              </a:ext>
            </a:extLst>
          </p:cNvPr>
          <p:cNvCxnSpPr/>
          <p:nvPr/>
        </p:nvCxnSpPr>
        <p:spPr>
          <a:xfrm>
            <a:off x="9561095" y="1524000"/>
            <a:ext cx="0" cy="253465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88460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C4CDA-0E6B-467C-8A78-E2A3CBC94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follow-up a significant F-test with post hoc tests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8F7B788-3E99-45A6-A7F4-577A4B0E28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948948" y="340681"/>
            <a:ext cx="7315200" cy="379288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600F259-ABF8-45B7-B550-A0080A2528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7074" y="4364949"/>
            <a:ext cx="5659721" cy="2212313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1C1E2561-3832-4EE9-B57F-CE427F4D0415}"/>
              </a:ext>
            </a:extLst>
          </p:cNvPr>
          <p:cNvCxnSpPr/>
          <p:nvPr/>
        </p:nvCxnSpPr>
        <p:spPr>
          <a:xfrm flipH="1">
            <a:off x="7908758" y="4251158"/>
            <a:ext cx="240631" cy="68981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85535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2C856-C190-4044-B5BD-4F01F1607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report results for a one-way ANOVA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A5B8932-6B45-4D26-AFF2-485797B429E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400" dirty="0"/>
                  <a:t>The same as a regular one-way ANOVA except we also report the corrected degrees of freedom </a:t>
                </a:r>
                <a:r>
                  <a:rPr lang="en-US" sz="2400" b="1" dirty="0"/>
                  <a:t>if sphericity was violated</a:t>
                </a:r>
                <a:r>
                  <a:rPr lang="en-US" sz="2400" dirty="0"/>
                  <a:t>.</a:t>
                </a:r>
              </a:p>
              <a:p>
                <a:pPr lvl="1"/>
                <a:r>
                  <a:rPr lang="en-US" sz="2200" dirty="0"/>
                  <a:t>Mauchly’s test indicated that the assumption of sphericity had been violated, X</a:t>
                </a:r>
                <a:r>
                  <a:rPr lang="en-US" sz="2200" baseline="30000" dirty="0"/>
                  <a:t>2</a:t>
                </a:r>
                <a:r>
                  <a:rPr lang="en-US" sz="2200" dirty="0"/>
                  <a:t> (2) = 30.04, p &lt; .001, therefore Huynh-Feldt corrected tests are reported (</a:t>
                </a:r>
                <a14:m>
                  <m:oMath xmlns:m="http://schemas.openxmlformats.org/officeDocument/2006/math">
                    <m:r>
                      <a:rPr lang="en-US" sz="2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sz="2200" dirty="0"/>
                  <a:t> = .88).</a:t>
                </a:r>
              </a:p>
              <a:p>
                <a:r>
                  <a:rPr lang="en-US" sz="2400" dirty="0"/>
                  <a:t>Report  F(degrees of freedom model, degrees of freedom residual) = F-statistic, p = p-value,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/>
                  <a:t> = value (if you requested effect sizes)</a:t>
                </a:r>
              </a:p>
              <a:p>
                <a:pPr lvl="1"/>
                <a:r>
                  <a:rPr lang="en-US" sz="2200" dirty="0"/>
                  <a:t>There was a significant effect the part of the face viewed on perception of attractiveness, F(1.75, 326.31) = 73.22, p &lt; .001,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000" dirty="0"/>
                  <a:t> = .16</a:t>
                </a:r>
                <a:r>
                  <a:rPr lang="en-US" sz="2200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A5B8932-6B45-4D26-AFF2-485797B429E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00" r="-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886157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2C856-C190-4044-B5BD-4F01F1607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report results for a one-way ANOVA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5B8932-6B45-4D26-AFF2-485797B429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For post hoc tests, report t(degrees of freedom) = t-statistic, p = p-value.</a:t>
            </a:r>
          </a:p>
          <a:p>
            <a:pPr lvl="1"/>
            <a:r>
              <a:rPr lang="en-US" sz="2200" dirty="0"/>
              <a:t>Post hoc tests revealed that perceptions of attractiveness were significantly lower for those viewing the eyes (M = 7.235, SD = 1.07) compared to those viewing the full face (M = 7.45, SD = 0.82), t(373) = -2.54, p = .04.  Perceptions of attractiveness were significantly higher for those viewing the eyes (M = 7.235, SD = 1.07) compared to those viewing the mouth (M = 6.29, SD = 1.41), t(373) = 7.96, p &lt; .001.  Perceptions of attractiveness were significantly higher for those viewing the full face (M = 7.45, SD = 0.82) compared to those viewing the mouth (M = 6.29, SD = 1.41), t(373) = 11.64, p &lt; .001.</a:t>
            </a:r>
          </a:p>
        </p:txBody>
      </p:sp>
    </p:spTree>
    <p:extLst>
      <p:ext uri="{BB962C8B-B14F-4D97-AF65-F5344CB8AC3E}">
        <p14:creationId xmlns:p14="http://schemas.microsoft.com/office/powerpoint/2010/main" val="17757447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091D2E-E76E-4B63-9D48-B8ED2D3F1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It’s your turn!</a:t>
            </a:r>
          </a:p>
        </p:txBody>
      </p:sp>
    </p:spTree>
    <p:extLst>
      <p:ext uri="{BB962C8B-B14F-4D97-AF65-F5344CB8AC3E}">
        <p14:creationId xmlns:p14="http://schemas.microsoft.com/office/powerpoint/2010/main" val="18456640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F36B9-3BBE-4D04-BF8E-979A2EC76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In-class assignment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3AA1A9-505E-4AB9-98BF-2D4C7109CF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400" dirty="0"/>
              <a:t>Use “male.csv”</a:t>
            </a:r>
          </a:p>
          <a:p>
            <a:r>
              <a:rPr lang="en-US" sz="2400" dirty="0"/>
              <a:t>Run descriptive analyses (without boxplots) to look at the group average scores</a:t>
            </a:r>
          </a:p>
          <a:p>
            <a:r>
              <a:rPr lang="en-US" sz="2400" dirty="0"/>
              <a:t>Test whether there are significant group differences with a repeated measures ANOVA</a:t>
            </a:r>
          </a:p>
          <a:p>
            <a:r>
              <a:rPr lang="en-US" sz="2400" dirty="0"/>
              <a:t>Be sure to test the assumption of sphericity and use the appropriate correction if necessary</a:t>
            </a:r>
          </a:p>
          <a:p>
            <a:r>
              <a:rPr lang="en-US" sz="2400" dirty="0"/>
              <a:t>If there are significant group differences, use post hoc tests to determine which groups are significantly different from each other</a:t>
            </a:r>
          </a:p>
          <a:p>
            <a:r>
              <a:rPr lang="en-US" sz="2400" dirty="0"/>
              <a:t>Take screenshots of these analyses and paste them into a Word document</a:t>
            </a:r>
          </a:p>
          <a:p>
            <a:r>
              <a:rPr lang="en-US" sz="2400" dirty="0"/>
              <a:t>Report your results in APA format below the screenshots</a:t>
            </a:r>
          </a:p>
          <a:p>
            <a:r>
              <a:rPr lang="en-US" sz="2400" dirty="0"/>
              <a:t>Submit your Word document on Blackboard.  This is a group activity, so only one of you need to submit the activity.</a:t>
            </a:r>
          </a:p>
        </p:txBody>
      </p:sp>
    </p:spTree>
    <p:extLst>
      <p:ext uri="{BB962C8B-B14F-4D97-AF65-F5344CB8AC3E}">
        <p14:creationId xmlns:p14="http://schemas.microsoft.com/office/powerpoint/2010/main" val="2725998701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Frame</Template>
  <TotalTime>193</TotalTime>
  <Words>1538</Words>
  <Application>Microsoft Office PowerPoint</Application>
  <PresentationFormat>Widescreen</PresentationFormat>
  <Paragraphs>120</Paragraphs>
  <Slides>22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Calibri</vt:lpstr>
      <vt:lpstr>Cambria Math</vt:lpstr>
      <vt:lpstr>Corbel</vt:lpstr>
      <vt:lpstr>Rockwell</vt:lpstr>
      <vt:lpstr>Wingdings 2</vt:lpstr>
      <vt:lpstr>Frame</vt:lpstr>
      <vt:lpstr>Repeated Measures ANOVA</vt:lpstr>
      <vt:lpstr>The difference between a regular one-way ANOVA and a repeated measures ANOVA</vt:lpstr>
      <vt:lpstr>Examples</vt:lpstr>
      <vt:lpstr>How variance is partitioned</vt:lpstr>
      <vt:lpstr>ANOVA table for a repeated measures ANOVA</vt:lpstr>
      <vt:lpstr>Between-subjects and within-subjects</vt:lpstr>
      <vt:lpstr>Advantages and disadvantages</vt:lpstr>
      <vt:lpstr>PowerPoint Presentation</vt:lpstr>
      <vt:lpstr>Assumptions</vt:lpstr>
      <vt:lpstr>In-class demonstration</vt:lpstr>
      <vt:lpstr>Example</vt:lpstr>
      <vt:lpstr>How to complete a repeated measures ANOVA in JASP</vt:lpstr>
      <vt:lpstr>How to complete a repeated measures ANOVA in JASP</vt:lpstr>
      <vt:lpstr>How to complete a repeated measures ANOVA in JASP</vt:lpstr>
      <vt:lpstr>How to compare condition means</vt:lpstr>
      <vt:lpstr>How to test whether any differences are significant</vt:lpstr>
      <vt:lpstr>How to test the assumption of sphericity</vt:lpstr>
      <vt:lpstr>How to follow-up a significant F-test with post hoc tests</vt:lpstr>
      <vt:lpstr>How to report results for a one-way ANOVA</vt:lpstr>
      <vt:lpstr>How to report results for a one-way ANOVA</vt:lpstr>
      <vt:lpstr>It’s your turn!</vt:lpstr>
      <vt:lpstr>In-class assignment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Karrie Elpers</dc:creator>
  <cp:lastModifiedBy>Taja Gordon</cp:lastModifiedBy>
  <cp:revision>62</cp:revision>
  <dcterms:created xsi:type="dcterms:W3CDTF">2020-04-24T00:45:32Z</dcterms:created>
  <dcterms:modified xsi:type="dcterms:W3CDTF">2020-05-10T00:15:25Z</dcterms:modified>
</cp:coreProperties>
</file>